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0" r:id="rId3"/>
    <p:sldId id="271" r:id="rId4"/>
    <p:sldId id="272" r:id="rId5"/>
    <p:sldId id="275" r:id="rId6"/>
    <p:sldId id="273" r:id="rId7"/>
    <p:sldId id="276" r:id="rId8"/>
    <p:sldId id="274" r:id="rId9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058152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832483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93619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932261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514559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966873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492672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71436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337026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023261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946883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747DAD-F36B-4861-B67D-7D742286DC37}" type="datetimeFigureOut">
              <a:rPr lang="ru-RU" smtClean="0"/>
              <a:t>26.11.2022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6FBD3E-DB3A-4FC7-B157-1CDAC56C446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222195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ru-RU" sz="3600" b="1"/>
              <a:t>Методические </a:t>
            </a:r>
            <a:r>
              <a:rPr lang="ru-RU" sz="3600" b="1" smtClean="0"/>
              <a:t>материалы и </a:t>
            </a:r>
            <a:r>
              <a:rPr lang="ru-RU" sz="3600" b="1"/>
              <a:t>задания </a:t>
            </a:r>
            <a:r>
              <a:rPr lang="ru-RU" sz="3600" b="1" smtClean="0"/>
              <a:t/>
            </a:r>
            <a:br>
              <a:rPr lang="ru-RU" sz="3600" b="1" smtClean="0"/>
            </a:br>
            <a:r>
              <a:rPr lang="ru-RU" sz="3600" b="1" smtClean="0"/>
              <a:t>для контрольной работы по дисциплине </a:t>
            </a:r>
            <a:r>
              <a:rPr lang="ru-RU" sz="3600" b="1" smtClean="0"/>
              <a:t>«</a:t>
            </a:r>
            <a:r>
              <a:rPr lang="ru-RU" sz="3600" b="1"/>
              <a:t>Организационные основы онлайн-образования</a:t>
            </a:r>
            <a:r>
              <a:rPr lang="ru-RU" sz="3600" b="1" smtClean="0"/>
              <a:t>»</a:t>
            </a:r>
            <a:r>
              <a:rPr lang="ru-RU" sz="3600"/>
              <a:t/>
            </a:r>
            <a:br>
              <a:rPr lang="ru-RU" sz="3600"/>
            </a:br>
            <a:endParaRPr lang="ru-RU" sz="360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615954" y="4836034"/>
            <a:ext cx="9144000" cy="1655762"/>
          </a:xfrm>
        </p:spPr>
        <p:txBody>
          <a:bodyPr/>
          <a:lstStyle/>
          <a:p>
            <a:pPr algn="r"/>
            <a:r>
              <a:rPr lang="ru-RU" b="1" smtClean="0"/>
              <a:t>профессор, кандидат искусствоведения</a:t>
            </a:r>
          </a:p>
          <a:p>
            <a:pPr algn="r"/>
            <a:r>
              <a:rPr lang="ru-RU" b="1" smtClean="0"/>
              <a:t>Показанник Елена Владимировна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514170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Контрольная работа </a:t>
            </a:r>
            <a:r>
              <a:rPr lang="ru-RU" smtClean="0"/>
              <a:t>к </a:t>
            </a:r>
            <a:r>
              <a:rPr lang="ru-RU" smtClean="0"/>
              <a:t>30.12.2022 </a:t>
            </a:r>
            <a:r>
              <a:rPr lang="ru-RU" dirty="0" smtClean="0"/>
              <a:t>на тему: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smtClean="0"/>
              <a:t>Онлайн-образование как сфера предпринимательской деятельности</a:t>
            </a:r>
            <a:endParaRPr lang="ru-RU" dirty="0" smtClean="0"/>
          </a:p>
          <a:p>
            <a:pPr marL="0" indent="0">
              <a:buNone/>
            </a:pPr>
            <a:endParaRPr lang="ru-RU" dirty="0"/>
          </a:p>
          <a:p>
            <a:pPr marL="0" indent="0">
              <a:buNone/>
            </a:pPr>
            <a:r>
              <a:rPr lang="ru-RU" sz="2000" dirty="0" smtClean="0"/>
              <a:t>Структура </a:t>
            </a:r>
            <a:r>
              <a:rPr lang="ru-RU" sz="2000" smtClean="0"/>
              <a:t>КР</a:t>
            </a:r>
            <a:r>
              <a:rPr lang="ru-RU" sz="2000" smtClean="0"/>
              <a:t>:</a:t>
            </a:r>
          </a:p>
          <a:p>
            <a:pPr marL="457200" indent="-457200">
              <a:buAutoNum type="arabicPeriod"/>
            </a:pPr>
            <a:r>
              <a:rPr lang="ru-RU" sz="2000" b="1" smtClean="0"/>
              <a:t>Где </a:t>
            </a:r>
            <a:r>
              <a:rPr lang="ru-RU" sz="2000" b="1"/>
              <a:t>сегодня нужно онлайн-образование или онлайн-форматы в рамках традиционного </a:t>
            </a:r>
            <a:r>
              <a:rPr lang="ru-RU" sz="2000" b="1"/>
              <a:t>обучения</a:t>
            </a:r>
            <a:r>
              <a:rPr lang="ru-RU" sz="2000" b="1" smtClean="0"/>
              <a:t>?</a:t>
            </a:r>
          </a:p>
          <a:p>
            <a:pPr marL="457200" indent="-457200">
              <a:buAutoNum type="arabicPeriod"/>
            </a:pPr>
            <a:r>
              <a:rPr lang="ru-RU" sz="2000" b="1"/>
              <a:t>Какие преимущества имеет онлайн-формат перед </a:t>
            </a:r>
            <a:r>
              <a:rPr lang="ru-RU" sz="2000" b="1"/>
              <a:t>традиционным</a:t>
            </a:r>
            <a:r>
              <a:rPr lang="ru-RU" sz="2000" b="1" smtClean="0"/>
              <a:t>?</a:t>
            </a:r>
          </a:p>
          <a:p>
            <a:pPr marL="457200" indent="-457200">
              <a:buAutoNum type="arabicPeriod"/>
            </a:pPr>
            <a:r>
              <a:rPr lang="ru-RU" sz="2000" b="1"/>
              <a:t>Какие недостатки онлайн-формата для преподавателя? Для </a:t>
            </a:r>
            <a:r>
              <a:rPr lang="ru-RU" sz="2000" b="1"/>
              <a:t>обучающегося</a:t>
            </a:r>
            <a:r>
              <a:rPr lang="ru-RU" sz="2000" b="1" smtClean="0"/>
              <a:t>?</a:t>
            </a:r>
          </a:p>
          <a:p>
            <a:pPr marL="457200" indent="-457200">
              <a:buAutoNum type="arabicPeriod"/>
            </a:pPr>
            <a:r>
              <a:rPr lang="ru-RU" sz="2000" b="1"/>
              <a:t>Какие зоны риска вы видите при использовании онлайн-форматов в </a:t>
            </a:r>
            <a:r>
              <a:rPr lang="ru-RU" sz="2000" b="1"/>
              <a:t>образовании</a:t>
            </a:r>
            <a:r>
              <a:rPr lang="ru-RU" sz="2000" b="1" smtClean="0"/>
              <a:t>?</a:t>
            </a:r>
          </a:p>
          <a:p>
            <a:pPr marL="457200" indent="-457200">
              <a:buAutoNum type="arabicPeriod"/>
            </a:pPr>
            <a:r>
              <a:rPr lang="ru-RU" sz="2000" b="1"/>
              <a:t>Использование каких цифровых инструментов (программ, приложений) способствует эффективной работе в онлайн? Дайте им краткую характеристику (1-2 </a:t>
            </a:r>
            <a:r>
              <a:rPr lang="ru-RU" sz="2000" b="1"/>
              <a:t>предложения</a:t>
            </a:r>
            <a:r>
              <a:rPr lang="ru-RU" sz="2000" b="1" smtClean="0"/>
              <a:t>)</a:t>
            </a:r>
          </a:p>
          <a:p>
            <a:pPr marL="457200" indent="-457200">
              <a:buAutoNum type="arabicPeriod"/>
            </a:pPr>
            <a:endParaRPr lang="ru-RU" sz="2000" dirty="0" smtClean="0"/>
          </a:p>
        </p:txBody>
      </p:sp>
    </p:spTree>
    <p:extLst>
      <p:ext uri="{BB962C8B-B14F-4D97-AF65-F5344CB8AC3E}">
        <p14:creationId xmlns:p14="http://schemas.microsoft.com/office/powerpoint/2010/main" val="26109600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Требования к оформлению курсовой работы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smtClean="0"/>
              <a:t>Объем – 7-10 стр. формата А4</a:t>
            </a:r>
          </a:p>
          <a:p>
            <a:pPr marL="0" indent="0">
              <a:buNone/>
            </a:pPr>
            <a:r>
              <a:rPr lang="ru-RU" smtClean="0"/>
              <a:t>Шрифт – </a:t>
            </a:r>
            <a:r>
              <a:rPr lang="en-US" smtClean="0"/>
              <a:t>Times New Roman</a:t>
            </a:r>
          </a:p>
          <a:p>
            <a:pPr marL="0" indent="0">
              <a:buNone/>
            </a:pPr>
            <a:r>
              <a:rPr lang="ru-RU" smtClean="0"/>
              <a:t>Кегль – 14</a:t>
            </a:r>
          </a:p>
          <a:p>
            <a:pPr marL="0" indent="0">
              <a:buNone/>
            </a:pPr>
            <a:r>
              <a:rPr lang="ru-RU" smtClean="0"/>
              <a:t>Интервальный отступ – 1,5</a:t>
            </a:r>
          </a:p>
          <a:p>
            <a:pPr marL="0" indent="0">
              <a:buNone/>
            </a:pPr>
            <a:r>
              <a:rPr lang="ru-RU" smtClean="0"/>
              <a:t>Выравнивание по ширине</a:t>
            </a:r>
          </a:p>
          <a:p>
            <a:pPr marL="0" indent="0">
              <a:buNone/>
            </a:pPr>
            <a:r>
              <a:rPr lang="ru-RU" smtClean="0"/>
              <a:t>Список литературы – нне менее 5 источников, включая нормативные документы и научные источники</a:t>
            </a:r>
          </a:p>
          <a:p>
            <a:pPr marL="0" indent="0">
              <a:buNone/>
            </a:pP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0726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Методические рекомендации по подготовке курсовой работы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ru-RU" b="1" smtClean="0"/>
              <a:t>Этапы </a:t>
            </a:r>
            <a:r>
              <a:rPr lang="ru-RU" b="1"/>
              <a:t>работы над курсовой работой</a:t>
            </a:r>
            <a:r>
              <a:rPr lang="ru-RU"/>
              <a:t>. В курсовой работе предусматривают следующие стадии: </a:t>
            </a:r>
          </a:p>
          <a:p>
            <a:r>
              <a:rPr lang="ru-RU"/>
              <a:t>1. ознакомление с основными требованиями, предъявляемыми к работе; </a:t>
            </a:r>
          </a:p>
          <a:p>
            <a:r>
              <a:rPr lang="ru-RU"/>
              <a:t>2. выбор темы работы;</a:t>
            </a:r>
          </a:p>
          <a:p>
            <a:r>
              <a:rPr lang="ru-RU"/>
              <a:t>3. определение круга источников (подбор и изучение соответствующей литературы); </a:t>
            </a:r>
          </a:p>
          <a:p>
            <a:r>
              <a:rPr lang="ru-RU"/>
              <a:t>4. сбор и анализ практического материала; </a:t>
            </a:r>
          </a:p>
          <a:p>
            <a:r>
              <a:rPr lang="ru-RU"/>
              <a:t>5. составление (уточнение) подробного плана курсовой работы; </a:t>
            </a:r>
          </a:p>
          <a:p>
            <a:r>
              <a:rPr lang="ru-RU"/>
              <a:t>6. написание отдельных параграфов, введения и заключения; </a:t>
            </a:r>
          </a:p>
          <a:p>
            <a:r>
              <a:rPr lang="ru-RU"/>
              <a:t>7. оформление работы и представление ее научному руководителю; </a:t>
            </a:r>
          </a:p>
          <a:p>
            <a:r>
              <a:rPr lang="ru-RU"/>
              <a:t>8. рецензирование и оценка курсовой работы научным руководителем; </a:t>
            </a:r>
          </a:p>
          <a:p>
            <a:r>
              <a:rPr lang="ru-RU"/>
              <a:t>9. защита курсовой работы.</a:t>
            </a:r>
          </a:p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041922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i="1"/>
              <a:t>Требования к структуре курсовой работы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endParaRPr lang="ru-RU"/>
          </a:p>
          <a:p>
            <a:pPr marL="0" indent="0">
              <a:buNone/>
            </a:pPr>
            <a:r>
              <a:rPr lang="ru-RU"/>
              <a:t>1) титульный лист;</a:t>
            </a:r>
          </a:p>
          <a:p>
            <a:pPr marL="0" indent="0">
              <a:buNone/>
            </a:pPr>
            <a:r>
              <a:rPr lang="ru-RU"/>
              <a:t>2) план работы с указанием страниц каждого пункта;</a:t>
            </a:r>
          </a:p>
          <a:p>
            <a:pPr marL="0" indent="0">
              <a:buNone/>
            </a:pPr>
            <a:r>
              <a:rPr lang="ru-RU"/>
              <a:t>3) введение;</a:t>
            </a:r>
          </a:p>
          <a:p>
            <a:pPr marL="0" indent="0">
              <a:buNone/>
            </a:pPr>
            <a:r>
              <a:rPr lang="ru-RU"/>
              <a:t>4) текстовое изложение материала с необходимыми ссылками на источники, использованные автором;</a:t>
            </a:r>
          </a:p>
          <a:p>
            <a:pPr marL="0" indent="0">
              <a:buNone/>
            </a:pPr>
            <a:r>
              <a:rPr lang="ru-RU"/>
              <a:t>5) заключение;</a:t>
            </a:r>
          </a:p>
          <a:p>
            <a:pPr marL="0" indent="0">
              <a:buNone/>
            </a:pPr>
            <a:r>
              <a:rPr lang="ru-RU"/>
              <a:t>6) список использованной литературы и источников;</a:t>
            </a:r>
          </a:p>
          <a:p>
            <a:pPr marL="0" indent="0">
              <a:buNone/>
            </a:pPr>
            <a:r>
              <a:rPr lang="ru-RU"/>
              <a:t>7) приложения, которые состоят из таблиц, диаграмм, графиков, рисунков, схем</a:t>
            </a:r>
            <a:r>
              <a:rPr lang="ru-RU"/>
              <a:t>, </a:t>
            </a:r>
            <a:r>
              <a:rPr lang="ru-RU" smtClean="0"/>
              <a:t>иных </a:t>
            </a:r>
            <a:r>
              <a:rPr lang="ru-RU"/>
              <a:t>примеров (необязательная часть работы).</a:t>
            </a:r>
          </a:p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233231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967666"/>
          </a:xfrm>
        </p:spPr>
        <p:txBody>
          <a:bodyPr/>
          <a:lstStyle/>
          <a:p>
            <a:r>
              <a:rPr lang="ru-RU"/>
              <a:t> </a:t>
            </a:r>
            <a:r>
              <a:rPr lang="ru-RU" i="1"/>
              <a:t>Содержание и оформление разделов: 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7451" y="807868"/>
            <a:ext cx="11718525" cy="5637319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1300" b="1" smtClean="0"/>
              <a:t>Титульный </a:t>
            </a:r>
            <a:r>
              <a:rPr lang="ru-RU" sz="1300" b="1"/>
              <a:t>лист</a:t>
            </a:r>
            <a:r>
              <a:rPr lang="ru-RU" sz="1300" i="1"/>
              <a:t>.</a:t>
            </a:r>
            <a:r>
              <a:rPr lang="ru-RU" sz="1300"/>
              <a:t> </a:t>
            </a:r>
            <a:r>
              <a:rPr lang="ru-RU" sz="1300" smtClean="0"/>
              <a:t>В </a:t>
            </a:r>
            <a:r>
              <a:rPr lang="ru-RU" sz="1300"/>
              <a:t>верхнем поле указывается полное наименование учебного </a:t>
            </a:r>
            <a:r>
              <a:rPr lang="ru-RU" sz="1300"/>
              <a:t>заведения</a:t>
            </a:r>
            <a:r>
              <a:rPr lang="ru-RU" sz="1300" smtClean="0"/>
              <a:t>. В </a:t>
            </a:r>
            <a:r>
              <a:rPr lang="ru-RU" sz="1300"/>
              <a:t>среднем поле дается заглавие работы, которое проводится без слова "тема" и в кавычки не </a:t>
            </a:r>
            <a:r>
              <a:rPr lang="ru-RU" sz="1300"/>
              <a:t>заключается</a:t>
            </a:r>
            <a:r>
              <a:rPr lang="ru-RU" sz="1300" smtClean="0"/>
              <a:t>.</a:t>
            </a:r>
            <a:r>
              <a:rPr lang="ru-RU" sz="1300"/>
              <a:t>  Далее, ближе к левому краю титульного листа, указываются фамилия, инициалы студента, выполнившего работу, а также его курс и группа. Ниже указываются фамилия и инициалы преподавателя - руководителя </a:t>
            </a:r>
            <a:r>
              <a:rPr lang="ru-RU" sz="1300"/>
              <a:t>работы</a:t>
            </a:r>
            <a:r>
              <a:rPr lang="ru-RU" sz="1300" smtClean="0"/>
              <a:t>.</a:t>
            </a:r>
            <a:r>
              <a:rPr lang="ru-RU" sz="1300"/>
              <a:t> В нижнем поле указывается год </a:t>
            </a:r>
            <a:r>
              <a:rPr lang="ru-RU" sz="1300"/>
              <a:t>написания</a:t>
            </a:r>
            <a:r>
              <a:rPr lang="ru-RU" sz="1300" smtClean="0"/>
              <a:t>. </a:t>
            </a:r>
            <a:r>
              <a:rPr lang="ru-RU" sz="1300"/>
              <a:t>После титульного листа помещают </a:t>
            </a:r>
            <a:r>
              <a:rPr lang="ru-RU" sz="1300" b="1" i="1"/>
              <a:t>содержание</a:t>
            </a:r>
            <a:r>
              <a:rPr lang="ru-RU" sz="1300" b="1"/>
              <a:t>,</a:t>
            </a:r>
            <a:r>
              <a:rPr lang="ru-RU" sz="1300"/>
              <a:t> в котором приводятся все заголовки работы и указываются страницы, с которых они начинаются. Заголовки содержания должны точно повторять заголовки в тексте. Сокращать их или давать в другой формулировке и </a:t>
            </a:r>
            <a:r>
              <a:rPr lang="ru-RU" sz="1300"/>
              <a:t>последовательности </a:t>
            </a:r>
            <a:r>
              <a:rPr lang="ru-RU" sz="1300" smtClean="0"/>
              <a:t>нельзя.</a:t>
            </a:r>
          </a:p>
          <a:p>
            <a:pPr marL="0" indent="0">
              <a:buNone/>
            </a:pPr>
            <a:r>
              <a:rPr lang="ru-RU" sz="1300" b="1" smtClean="0"/>
              <a:t>Введение</a:t>
            </a:r>
            <a:r>
              <a:rPr lang="ru-RU" sz="1300" b="1"/>
              <a:t>.</a:t>
            </a:r>
            <a:r>
              <a:rPr lang="ru-RU" sz="1300"/>
              <a:t>  Во введении обосновывается актуальность выбранной темы, цель, указывается объект / предмет / рассмотрения, приводится характеристика источников для написания работы и краткий обзор имеющейся по данной теме литературы. Актуальность предполагает оценку своевременности и социальной значимости выбранной темы, обзор литературы по теме отражает знакомство автора работы с имеющимися источниками, умение их систематизировать, критически рассматривать, выделять существенное, </a:t>
            </a:r>
            <a:r>
              <a:rPr lang="ru-RU" sz="1300"/>
              <a:t>определять </a:t>
            </a:r>
            <a:r>
              <a:rPr lang="ru-RU" sz="1300" smtClean="0"/>
              <a:t>главное. </a:t>
            </a:r>
          </a:p>
          <a:p>
            <a:pPr marL="0" indent="0">
              <a:buNone/>
            </a:pPr>
            <a:r>
              <a:rPr lang="ru-RU" sz="1300" b="1" smtClean="0"/>
              <a:t>Основная</a:t>
            </a:r>
            <a:r>
              <a:rPr lang="ru-RU" sz="1300" b="1"/>
              <a:t> часть</a:t>
            </a:r>
            <a:r>
              <a:rPr lang="ru-RU" sz="1300"/>
              <a:t>. Содержание этой части должно точно соответствовать теме работы и полностью ее раскрывать. Исследователь должен показать умение сжато, последовательно и аргументировано излагать материал, обобщать, анализировать, делать </a:t>
            </a:r>
            <a:r>
              <a:rPr lang="ru-RU" sz="1300"/>
              <a:t>логические </a:t>
            </a:r>
            <a:r>
              <a:rPr lang="ru-RU" sz="1300" smtClean="0"/>
              <a:t>выводы. Этот </a:t>
            </a:r>
            <a:r>
              <a:rPr lang="ru-RU" sz="1300"/>
              <a:t>раздел курсовой состоит </a:t>
            </a:r>
            <a:r>
              <a:rPr lang="ru-RU" sz="1300"/>
              <a:t>из </a:t>
            </a:r>
            <a:r>
              <a:rPr lang="ru-RU" sz="1300" smtClean="0"/>
              <a:t>пунктов </a:t>
            </a:r>
            <a:r>
              <a:rPr lang="ru-RU" sz="1300"/>
              <a:t>и </a:t>
            </a:r>
            <a:r>
              <a:rPr lang="ru-RU" sz="1300" smtClean="0"/>
              <a:t>подпунктов, в </a:t>
            </a:r>
            <a:r>
              <a:rPr lang="ru-RU" sz="1300"/>
              <a:t>рамках которых раскрывают тему и ее отдельные положения.</a:t>
            </a:r>
            <a:r>
              <a:rPr lang="ru-RU" sz="1300"/>
              <a:t> </a:t>
            </a:r>
            <a:r>
              <a:rPr lang="ru-RU" sz="1300" smtClean="0"/>
              <a:t> В </a:t>
            </a:r>
            <a:r>
              <a:rPr lang="ru-RU" sz="1300"/>
              <a:t>этой части приводят теоретический и фактический материал по теме курсовой работы. Анализируют существующие точки зрения на исследуемую проблему, излагают и обосновывают свою позицию</a:t>
            </a:r>
            <a:r>
              <a:rPr lang="ru-RU" sz="1300"/>
              <a:t>. </a:t>
            </a:r>
            <a:r>
              <a:rPr lang="ru-RU" sz="1300" smtClean="0"/>
              <a:t>В основной </a:t>
            </a:r>
            <a:r>
              <a:rPr lang="ru-RU" sz="1300"/>
              <a:t>части </a:t>
            </a:r>
            <a:r>
              <a:rPr lang="ru-RU" sz="1300" smtClean="0"/>
              <a:t>подробно </a:t>
            </a:r>
            <a:r>
              <a:rPr lang="ru-RU" sz="1300"/>
              <a:t>излагается аналитический материал, полученный автором в процессе исследования темы и отражающий полемику в научном мире по существу заявленной во введении проблемы, а также формулируются способы ее решения. </a:t>
            </a:r>
            <a:r>
              <a:rPr lang="ru-RU" sz="1300"/>
              <a:t>Содержание </a:t>
            </a:r>
            <a:r>
              <a:rPr lang="ru-RU" sz="1300" smtClean="0"/>
              <a:t>должно </a:t>
            </a:r>
            <a:r>
              <a:rPr lang="ru-RU" sz="1300"/>
              <a:t>точно соответствовать теме курсовой работы и полностью ее раскрывать</a:t>
            </a:r>
            <a:r>
              <a:rPr lang="ru-RU" sz="1300"/>
              <a:t>. </a:t>
            </a:r>
            <a:r>
              <a:rPr lang="ru-RU" sz="1300" smtClean="0"/>
              <a:t>Каждый раздел должен </a:t>
            </a:r>
            <a:r>
              <a:rPr lang="ru-RU" sz="1300"/>
              <a:t>завершаться выводом, представляющим собой резюме, по материалам </a:t>
            </a:r>
            <a:r>
              <a:rPr lang="ru-RU" sz="1300"/>
              <a:t>исследования</a:t>
            </a:r>
            <a:r>
              <a:rPr lang="ru-RU" sz="1300" smtClean="0"/>
              <a:t>. </a:t>
            </a:r>
          </a:p>
          <a:p>
            <a:pPr marL="0" indent="0">
              <a:buNone/>
            </a:pPr>
            <a:r>
              <a:rPr lang="ru-RU" sz="1300" b="1" smtClean="0"/>
              <a:t>Заключительная</a:t>
            </a:r>
            <a:r>
              <a:rPr lang="ru-RU" sz="1300" b="1"/>
              <a:t> часть.</a:t>
            </a:r>
            <a:r>
              <a:rPr lang="ru-RU" sz="1300"/>
              <a:t> Предполагает последовательное, логически стройное изложение обобщенных выводов по </a:t>
            </a:r>
            <a:r>
              <a:rPr lang="ru-RU" sz="1300"/>
              <a:t>рассматриваемой </a:t>
            </a:r>
            <a:r>
              <a:rPr lang="ru-RU" sz="1300" smtClean="0"/>
              <a:t>теме.</a:t>
            </a:r>
          </a:p>
          <a:p>
            <a:pPr marL="0" indent="0">
              <a:buNone/>
            </a:pPr>
            <a:r>
              <a:rPr lang="ru-RU" sz="1300" b="1" smtClean="0"/>
              <a:t>Библиографический </a:t>
            </a:r>
            <a:r>
              <a:rPr lang="ru-RU" sz="1300" b="1"/>
              <a:t>список использованной </a:t>
            </a:r>
            <a:r>
              <a:rPr lang="ru-RU" sz="1300" b="1"/>
              <a:t>литературы</a:t>
            </a:r>
            <a:r>
              <a:rPr lang="ru-RU" sz="1300" smtClean="0"/>
              <a:t>.   </a:t>
            </a:r>
            <a:r>
              <a:rPr lang="ru-RU" sz="1300"/>
              <a:t>В список использованной литературы включаются </a:t>
            </a:r>
            <a:r>
              <a:rPr lang="ru-RU" sz="1300"/>
              <a:t>все </a:t>
            </a:r>
            <a:r>
              <a:rPr lang="ru-RU" sz="1300" smtClean="0"/>
              <a:t>источники</a:t>
            </a:r>
            <a:r>
              <a:rPr lang="ru-RU" sz="1300"/>
              <a:t>, которыми студент непосредственно пользовался в процессе выполнения работы. Количество пунктов списка использованной литературы для курсовой работы – не </a:t>
            </a:r>
            <a:r>
              <a:rPr lang="ru-RU" sz="1300"/>
              <a:t>менее </a:t>
            </a:r>
            <a:r>
              <a:rPr lang="ru-RU" sz="1300" smtClean="0"/>
              <a:t>5</a:t>
            </a:r>
            <a:r>
              <a:rPr lang="ru-RU" sz="1300"/>
              <a:t>. Библиографический список должен соответствовать теме курсовой работы и отражать разные аспекты ее рассмотрения</a:t>
            </a:r>
            <a:r>
              <a:rPr lang="ru-RU" sz="1300"/>
              <a:t>. </a:t>
            </a:r>
            <a:r>
              <a:rPr lang="ru-RU" sz="1300" smtClean="0"/>
              <a:t>В</a:t>
            </a:r>
            <a:r>
              <a:rPr lang="ru-RU" sz="1300"/>
              <a:t> работах используются следующие способы построения библиографических списков: по алфавиту фамилий, авторов или заглавий; по тематике; по видам изданий; по характеру содержания; списки смешанного построения. Литература в списке указывается в алфавитном порядке.</a:t>
            </a:r>
          </a:p>
          <a:p>
            <a:pPr marL="0" indent="0">
              <a:buNone/>
            </a:pPr>
            <a:r>
              <a:rPr lang="ru-RU" sz="1300" smtClean="0"/>
              <a:t>В</a:t>
            </a:r>
            <a:r>
              <a:rPr lang="ru-RU" sz="1300"/>
              <a:t> </a:t>
            </a:r>
            <a:r>
              <a:rPr lang="ru-RU" sz="1300" b="1"/>
              <a:t>приложении </a:t>
            </a:r>
            <a:r>
              <a:rPr lang="ru-RU" sz="1300"/>
              <a:t>помещают вспомогательные или дополнительные материалы, которые загромождают текст основной части работы / таблицы, карты, графики, неопубликованные документы, переписка и т.д. Каждое приложение должно начинаться с нового листа / страницы / с указанием в правом верхнем углу слова "Приложение" и иметь тематический заголовок. При наличии в работе более одного приложения они нумеруются арабскими цифрами / без знака " № " /, например, " Приложение 1". </a:t>
            </a:r>
            <a:r>
              <a:rPr lang="ru-RU" sz="1300"/>
              <a:t> </a:t>
            </a:r>
            <a:endParaRPr lang="ru-RU" sz="1300"/>
          </a:p>
        </p:txBody>
      </p:sp>
    </p:spTree>
    <p:extLst>
      <p:ext uri="{BB962C8B-B14F-4D97-AF65-F5344CB8AC3E}">
        <p14:creationId xmlns:p14="http://schemas.microsoft.com/office/powerpoint/2010/main" val="23418034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i="1"/>
              <a:t>Порядок сдачи и защиты:    </a:t>
            </a:r>
            <a:r>
              <a:rPr lang="ru-RU"/>
              <a:t/>
            </a:r>
            <a:br>
              <a:rPr lang="ru-RU"/>
            </a:b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lvl="0"/>
            <a:r>
              <a:rPr lang="ru-RU" smtClean="0"/>
              <a:t>Работа</a:t>
            </a:r>
            <a:r>
              <a:rPr lang="ru-RU"/>
              <a:t> сдается на проверку преподавателю за 1-2 недели до зачетного занятия;</a:t>
            </a:r>
          </a:p>
          <a:p>
            <a:pPr lvl="0"/>
            <a:r>
              <a:rPr lang="ru-RU"/>
              <a:t>При оценке курсовой работы преподаватель учитывает:</a:t>
            </a:r>
          </a:p>
          <a:p>
            <a:pPr lvl="0"/>
            <a:r>
              <a:rPr lang="ru-RU"/>
              <a:t>соответствие содержания теме;</a:t>
            </a:r>
          </a:p>
          <a:p>
            <a:pPr lvl="0"/>
            <a:r>
              <a:rPr lang="ru-RU"/>
              <a:t>грамотность и полноту использования источников</a:t>
            </a:r>
          </a:p>
          <a:p>
            <a:pPr lvl="0"/>
            <a:r>
              <a:rPr lang="ru-RU"/>
              <a:t>связность, логичность и грамотность составления;</a:t>
            </a:r>
          </a:p>
          <a:p>
            <a:pPr lvl="0"/>
            <a:r>
              <a:rPr lang="ru-RU"/>
              <a:t>оформление в соответствии с требованиями ГОСТ.</a:t>
            </a:r>
          </a:p>
          <a:p>
            <a:pPr lvl="0"/>
            <a:r>
              <a:rPr lang="ru-RU"/>
              <a:t>Защита курсовой работы студентом предусматривает доклад по теме не более 5-7 минут и ответы на вопросы.</a:t>
            </a:r>
          </a:p>
          <a:p>
            <a:r>
              <a:rPr lang="ru-RU"/>
              <a:t>    	На защите </a:t>
            </a:r>
            <a:r>
              <a:rPr lang="ru-RU" i="1"/>
              <a:t>запрещено </a:t>
            </a:r>
            <a:r>
              <a:rPr lang="ru-RU"/>
              <a:t>чтение текста. </a:t>
            </a:r>
          </a:p>
          <a:p>
            <a:r>
              <a:rPr lang="ru-RU"/>
              <a:t>Допускается защита в форме электронной презентации или медиапроекта в программах Power Point, Prezi, видеоредакторах и др.</a:t>
            </a:r>
          </a:p>
          <a:p>
            <a:r>
              <a:rPr lang="ru-RU"/>
              <a:t>	Общая оценка за курсовую работу выставляется с учетом оценок за работу, доклад, умение вести дискуссию и ответы на вопросы. </a:t>
            </a:r>
          </a:p>
          <a:p>
            <a:r>
              <a:rPr lang="ru-RU"/>
              <a:t>Руководство курсовой работой со стороны преподавателя предполагает: 5 - выяснение степени подготовленности студента к написанию курсовой работы по данной учебной дисциплине; - помощь в выборе и формулировании темы работы, осмыслении ее содержания, разработке плана; - рекомендации по списку литературы и методике ее изучения; - консультации по содержанию, стилю и оформлению работы; - чтение подготовленной работы, указание недостатков и неточностей.</a:t>
            </a:r>
          </a:p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1887573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/>
              <a:t>Требования, предъявляемые к курсовой работе</a:t>
            </a:r>
            <a:r>
              <a:rPr lang="ru-RU"/>
              <a:t> </a:t>
            </a:r>
            <a:br>
              <a:rPr lang="ru-RU"/>
            </a:b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ru-RU" smtClean="0"/>
              <a:t>1</a:t>
            </a:r>
            <a:r>
              <a:rPr lang="ru-RU"/>
              <a:t>) Высокий уровень, оптимальное соотношение теоретического и практического материала, связь теоретических положений с практическими методами; </a:t>
            </a:r>
          </a:p>
          <a:p>
            <a:r>
              <a:rPr lang="ru-RU"/>
              <a:t>2) Творческий подход к написанию работы: использование оригинальных источников, материалов экспериментов, социологических, психологических исследований, самостоятельность выводов, конкретность практических рекомендаций и т.п.; </a:t>
            </a:r>
          </a:p>
          <a:p>
            <a:r>
              <a:rPr lang="ru-RU"/>
              <a:t>3) Грамотное оформление работы: четкая структура, правильное оформление библиографических ссылок на информационные источники, списка литературы, аккуратность исполнения.</a:t>
            </a:r>
          </a:p>
          <a:p>
            <a:r>
              <a:rPr lang="ru-RU" i="1"/>
              <a:t>Курсовая работа оценивается исходя из следующих критериев:</a:t>
            </a:r>
            <a:endParaRPr lang="ru-RU"/>
          </a:p>
          <a:p>
            <a:pPr lvl="0"/>
            <a:r>
              <a:rPr lang="ru-RU"/>
              <a:t>поставлена ли цель в работе;</a:t>
            </a:r>
          </a:p>
          <a:p>
            <a:pPr lvl="0"/>
            <a:r>
              <a:rPr lang="ru-RU"/>
              <a:t>сумел ли студент самостоятельно составить логический план к теме и реализовать его;</a:t>
            </a:r>
          </a:p>
          <a:p>
            <a:pPr lvl="0"/>
            <a:r>
              <a:rPr lang="ru-RU"/>
              <a:t>каков научный уровень работы;</a:t>
            </a:r>
          </a:p>
          <a:p>
            <a:pPr lvl="0"/>
            <a:r>
              <a:rPr lang="ru-RU"/>
              <a:t>собран ли достаточный фактический материал;</a:t>
            </a:r>
          </a:p>
          <a:p>
            <a:pPr lvl="0"/>
            <a:r>
              <a:rPr lang="ru-RU"/>
              <a:t>удалось ли раскрыть тему;</a:t>
            </a:r>
          </a:p>
          <a:p>
            <a:pPr lvl="0"/>
            <a:r>
              <a:rPr lang="ru-RU"/>
              <a:t>показана ли связь рассматриваемой темы с современными проблемами науки и общества, со специальностью студента;</a:t>
            </a:r>
          </a:p>
          <a:p>
            <a:pPr lvl="0"/>
            <a:r>
              <a:rPr lang="ru-RU"/>
              <a:t>каков авторский вклад в систематизацию, структурирование материала, в составлении заключения;</a:t>
            </a:r>
          </a:p>
          <a:p>
            <a:pPr lvl="0"/>
            <a:r>
              <a:rPr lang="ru-RU"/>
              <a:t>достигнута ли цель работы.</a:t>
            </a:r>
          </a:p>
          <a:p>
            <a:pPr fontAlgn="t"/>
            <a:r>
              <a:rPr lang="ru-RU"/>
              <a:t> </a:t>
            </a:r>
          </a:p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70199110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476</Words>
  <Application>Microsoft Office PowerPoint</Application>
  <PresentationFormat>Широкоэкранный</PresentationFormat>
  <Paragraphs>72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Тема Office</vt:lpstr>
      <vt:lpstr>Методические материалы и задания  для контрольной работы по дисциплине «Организационные основы онлайн-образования» </vt:lpstr>
      <vt:lpstr>Контрольная работа к 30.12.2022 на тему: </vt:lpstr>
      <vt:lpstr>Требования к оформлению курсовой работы</vt:lpstr>
      <vt:lpstr>Методические рекомендации по подготовке курсовой работы</vt:lpstr>
      <vt:lpstr>Требования к структуре курсовой работы</vt:lpstr>
      <vt:lpstr> Содержание и оформление разделов: </vt:lpstr>
      <vt:lpstr>Порядок сдачи и защиты:     </vt:lpstr>
      <vt:lpstr>Требования, предъявляемые к курсовой работе 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Методические материалы и задания  для контрольной работы по дисциплине «Современные тенденции развития общего и профессионального образования» </dc:title>
  <dc:creator>Елена</dc:creator>
  <cp:lastModifiedBy>Елена</cp:lastModifiedBy>
  <cp:revision>3</cp:revision>
  <dcterms:created xsi:type="dcterms:W3CDTF">2022-11-26T13:16:40Z</dcterms:created>
  <dcterms:modified xsi:type="dcterms:W3CDTF">2022-11-26T13:47:18Z</dcterms:modified>
</cp:coreProperties>
</file>

<file path=docProps/thumbnail.jpeg>
</file>